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70" r:id="rId6"/>
    <p:sldId id="276" r:id="rId7"/>
    <p:sldId id="271" r:id="rId8"/>
    <p:sldId id="272" r:id="rId9"/>
    <p:sldId id="273" r:id="rId10"/>
    <p:sldId id="274" r:id="rId11"/>
    <p:sldId id="277" r:id="rId12"/>
    <p:sldId id="278" r:id="rId13"/>
    <p:sldId id="281" r:id="rId14"/>
    <p:sldId id="27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3112F5-6DB0-4EEC-8D8B-A68918E8DEF3}"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09DB7-AD53-4FB2-A615-946DBB19E6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112F5-6DB0-4EEC-8D8B-A68918E8DEF3}"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09DB7-AD53-4FB2-A615-946DBB19E6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112F5-6DB0-4EEC-8D8B-A68918E8DEF3}"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09DB7-AD53-4FB2-A615-946DBB19E6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112F5-6DB0-4EEC-8D8B-A68918E8DEF3}"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09DB7-AD53-4FB2-A615-946DBB19E6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3112F5-6DB0-4EEC-8D8B-A68918E8DEF3}"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09DB7-AD53-4FB2-A615-946DBB19E6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3112F5-6DB0-4EEC-8D8B-A68918E8DEF3}"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09DB7-AD53-4FB2-A615-946DBB19E6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3112F5-6DB0-4EEC-8D8B-A68918E8DEF3}" type="datetimeFigureOut">
              <a:rPr lang="en-US" smtClean="0"/>
              <a:pPr/>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09DB7-AD53-4FB2-A615-946DBB19E6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3112F5-6DB0-4EEC-8D8B-A68918E8DEF3}" type="datetimeFigureOut">
              <a:rPr lang="en-US" smtClean="0"/>
              <a:pPr/>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09DB7-AD53-4FB2-A615-946DBB19E6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112F5-6DB0-4EEC-8D8B-A68918E8DEF3}" type="datetimeFigureOut">
              <a:rPr lang="en-US" smtClean="0"/>
              <a:pPr/>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09DB7-AD53-4FB2-A615-946DBB19E6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3112F5-6DB0-4EEC-8D8B-A68918E8DEF3}"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09DB7-AD53-4FB2-A615-946DBB19E6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3112F5-6DB0-4EEC-8D8B-A68918E8DEF3}"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09DB7-AD53-4FB2-A615-946DBB19E6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112F5-6DB0-4EEC-8D8B-A68918E8DEF3}" type="datetimeFigureOut">
              <a:rPr lang="en-US" smtClean="0"/>
              <a:pPr/>
              <a:t>5/14/2019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09DB7-AD53-4FB2-A615-946DBB19E6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Plant_propagation" TargetMode="External"/><Relationship Id="rId2" Type="http://schemas.openxmlformats.org/officeDocument/2006/relationships/hyperlink" Target="https://en.wikipedia.org/wiki/Plant"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09600"/>
            <a:ext cx="9525000" cy="461665"/>
          </a:xfrm>
          <a:prstGeom prst="rect">
            <a:avLst/>
          </a:prstGeom>
        </p:spPr>
        <p:txBody>
          <a:bodyPr wrap="square">
            <a:spAutoFit/>
          </a:bodyPr>
          <a:lstStyle/>
          <a:p>
            <a:r>
              <a:rPr lang="en-US" sz="2400" dirty="0" smtClean="0"/>
              <a:t>Nursery is a place where young plants and trees are cultivated and grown.</a:t>
            </a:r>
          </a:p>
        </p:txBody>
      </p:sp>
      <p:sp>
        <p:nvSpPr>
          <p:cNvPr id="3" name="Rectangle 2"/>
          <p:cNvSpPr/>
          <p:nvPr/>
        </p:nvSpPr>
        <p:spPr>
          <a:xfrm>
            <a:off x="1447800" y="0"/>
            <a:ext cx="6054863" cy="584775"/>
          </a:xfrm>
          <a:prstGeom prst="rect">
            <a:avLst/>
          </a:prstGeom>
        </p:spPr>
        <p:txBody>
          <a:bodyPr wrap="none">
            <a:spAutoFit/>
          </a:bodyPr>
          <a:lstStyle/>
          <a:p>
            <a:r>
              <a:rPr lang="en-US" sz="3200" b="1" dirty="0" smtClean="0">
                <a:latin typeface="Times New Roman" pitchFamily="18" charset="0"/>
                <a:cs typeface="Times New Roman" pitchFamily="18" charset="0"/>
              </a:rPr>
              <a:t>Definition and types of Nurseries </a:t>
            </a:r>
          </a:p>
        </p:txBody>
      </p:sp>
      <p:sp>
        <p:nvSpPr>
          <p:cNvPr id="4" name="Rectangle 3"/>
          <p:cNvSpPr/>
          <p:nvPr/>
        </p:nvSpPr>
        <p:spPr>
          <a:xfrm>
            <a:off x="0" y="2133600"/>
            <a:ext cx="9220200" cy="830997"/>
          </a:xfrm>
          <a:prstGeom prst="rect">
            <a:avLst/>
          </a:prstGeom>
        </p:spPr>
        <p:txBody>
          <a:bodyPr wrap="square">
            <a:spAutoFit/>
          </a:bodyPr>
          <a:lstStyle/>
          <a:p>
            <a:r>
              <a:rPr lang="en-US" sz="2400" dirty="0" smtClean="0">
                <a:latin typeface="Times New Roman" pitchFamily="18" charset="0"/>
                <a:cs typeface="Times New Roman" pitchFamily="18" charset="0"/>
              </a:rPr>
              <a:t>A place where young trees or other plants are raised for transplanting, f</a:t>
            </a:r>
            <a:r>
              <a:rPr lang="en-US" dirty="0" smtClean="0">
                <a:latin typeface="Times New Roman" pitchFamily="18" charset="0"/>
                <a:cs typeface="Times New Roman" pitchFamily="18" charset="0"/>
              </a:rPr>
              <a:t>or</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sale, or for experimental study</a:t>
            </a:r>
            <a:endParaRPr lang="en-US" sz="2400" dirty="0">
              <a:latin typeface="Times New Roman" pitchFamily="18" charset="0"/>
              <a:cs typeface="Times New Roman" pitchFamily="18" charset="0"/>
            </a:endParaRPr>
          </a:p>
        </p:txBody>
      </p:sp>
      <p:sp>
        <p:nvSpPr>
          <p:cNvPr id="5" name="Rectangle 4"/>
          <p:cNvSpPr/>
          <p:nvPr/>
        </p:nvSpPr>
        <p:spPr>
          <a:xfrm>
            <a:off x="0" y="3581400"/>
            <a:ext cx="9144000" cy="830997"/>
          </a:xfrm>
          <a:prstGeom prst="rect">
            <a:avLst/>
          </a:prstGeom>
        </p:spPr>
        <p:txBody>
          <a:bodyPr wrap="square">
            <a:spAutoFit/>
          </a:bodyPr>
          <a:lstStyle/>
          <a:p>
            <a:r>
              <a:rPr lang="en-US" sz="2400" dirty="0" smtClean="0">
                <a:latin typeface="Times New Roman" pitchFamily="18" charset="0"/>
                <a:cs typeface="Times New Roman" pitchFamily="18" charset="0"/>
              </a:rPr>
              <a:t>A </a:t>
            </a:r>
            <a:r>
              <a:rPr lang="en-US" sz="2400" b="1" dirty="0" smtClean="0">
                <a:latin typeface="Times New Roman" pitchFamily="18" charset="0"/>
                <a:cs typeface="Times New Roman" pitchFamily="18" charset="0"/>
              </a:rPr>
              <a:t>nursery</a:t>
            </a:r>
            <a:r>
              <a:rPr lang="en-US" sz="2400" dirty="0" smtClean="0">
                <a:latin typeface="Times New Roman" pitchFamily="18" charset="0"/>
                <a:cs typeface="Times New Roman" pitchFamily="18" charset="0"/>
              </a:rPr>
              <a:t> is a place where </a:t>
            </a:r>
            <a:r>
              <a:rPr lang="en-US" sz="2400" dirty="0" smtClean="0">
                <a:latin typeface="Times New Roman" pitchFamily="18" charset="0"/>
                <a:cs typeface="Times New Roman" pitchFamily="18" charset="0"/>
                <a:hlinkClick r:id="rId2" tooltip="Plant"/>
              </a:rPr>
              <a:t>plants</a:t>
            </a:r>
            <a:r>
              <a:rPr lang="en-US" sz="2400" dirty="0" smtClean="0">
                <a:latin typeface="Times New Roman" pitchFamily="18" charset="0"/>
                <a:cs typeface="Times New Roman" pitchFamily="18" charset="0"/>
              </a:rPr>
              <a:t> are </a:t>
            </a:r>
            <a:r>
              <a:rPr lang="en-US" sz="2400" dirty="0" smtClean="0">
                <a:latin typeface="Times New Roman" pitchFamily="18" charset="0"/>
                <a:cs typeface="Times New Roman" pitchFamily="18" charset="0"/>
                <a:hlinkClick r:id="rId3" tooltip="Plant propagation"/>
              </a:rPr>
              <a:t>propagated</a:t>
            </a:r>
            <a:r>
              <a:rPr lang="en-US" sz="2400" dirty="0" smtClean="0">
                <a:latin typeface="Times New Roman" pitchFamily="18" charset="0"/>
                <a:cs typeface="Times New Roman" pitchFamily="18" charset="0"/>
              </a:rPr>
              <a:t> and grown to usable size</a:t>
            </a:r>
            <a:endParaRPr lang="en-US" sz="2400" dirty="0">
              <a:latin typeface="Times New Roman" pitchFamily="18" charset="0"/>
              <a:cs typeface="Times New Roman" pitchFamily="18" charset="0"/>
            </a:endParaRPr>
          </a:p>
        </p:txBody>
      </p:sp>
      <p:sp>
        <p:nvSpPr>
          <p:cNvPr id="6" name="Rectangle 5"/>
          <p:cNvSpPr/>
          <p:nvPr/>
        </p:nvSpPr>
        <p:spPr>
          <a:xfrm>
            <a:off x="0" y="5105400"/>
            <a:ext cx="9144000" cy="461665"/>
          </a:xfrm>
          <a:prstGeom prst="rect">
            <a:avLst/>
          </a:prstGeom>
        </p:spPr>
        <p:txBody>
          <a:bodyPr wrap="square">
            <a:spAutoFit/>
          </a:bodyPr>
          <a:lstStyle/>
          <a:p>
            <a:r>
              <a:rPr lang="en-US" sz="2400" dirty="0" smtClean="0">
                <a:solidFill>
                  <a:schemeClr val="tx1">
                    <a:lumMod val="85000"/>
                    <a:lumOff val="15000"/>
                  </a:schemeClr>
                </a:solidFill>
              </a:rPr>
              <a:t>Nurseries are places where seedlings are raised for planting purposes</a:t>
            </a:r>
            <a:r>
              <a:rPr lang="en-US" dirty="0" smtClean="0"/>
              <a:t>. </a:t>
            </a:r>
            <a:endParaRPr lang="en-US" dirty="0"/>
          </a:p>
        </p:txBody>
      </p:sp>
      <p:sp>
        <p:nvSpPr>
          <p:cNvPr id="7" name="Rectangle 6"/>
          <p:cNvSpPr/>
          <p:nvPr/>
        </p:nvSpPr>
        <p:spPr>
          <a:xfrm>
            <a:off x="0" y="6096000"/>
            <a:ext cx="9144000" cy="461665"/>
          </a:xfrm>
          <a:prstGeom prst="rect">
            <a:avLst/>
          </a:prstGeom>
        </p:spPr>
        <p:txBody>
          <a:bodyPr wrap="square">
            <a:spAutoFit/>
          </a:bodyPr>
          <a:lstStyle/>
          <a:p>
            <a:r>
              <a:rPr lang="en-US" sz="2400" dirty="0" smtClean="0">
                <a:solidFill>
                  <a:schemeClr val="tx1">
                    <a:lumMod val="85000"/>
                    <a:lumOff val="15000"/>
                  </a:schemeClr>
                </a:solidFill>
              </a:rPr>
              <a:t>A plant nursery is a place where young plants are grown and cared for. </a:t>
            </a:r>
            <a:endParaRPr lang="en-US" sz="24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5" grpId="0" build="p"/>
      <p:bldP spid="6" grpId="0" build="p"/>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0600"/>
            <a:ext cx="8915400" cy="6278642"/>
          </a:xfrm>
          <a:prstGeom prst="rect">
            <a:avLst/>
          </a:prstGeom>
        </p:spPr>
        <p:txBody>
          <a:bodyPr wrap="square">
            <a:spAutoFit/>
          </a:bodyPr>
          <a:lstStyle/>
          <a:p>
            <a:pPr marL="342900" indent="-342900" algn="just">
              <a:buAutoNum type="arabicParenR"/>
            </a:pPr>
            <a:r>
              <a:rPr lang="en-US" sz="2400" dirty="0" smtClean="0"/>
              <a:t>Fruit plant Nurseries: - In this nursery seedlings and grafts of fruit crops are developed. </a:t>
            </a:r>
          </a:p>
          <a:p>
            <a:pPr marL="342900" indent="-342900" algn="just">
              <a:buAutoNum type="arabicParenR"/>
            </a:pPr>
            <a:r>
              <a:rPr lang="en-US" sz="2400" dirty="0" smtClean="0"/>
              <a:t> Vegetable nurseries: - In this nursery seedlings of cauliflower, cabbage, </a:t>
            </a:r>
            <a:r>
              <a:rPr lang="en-US" sz="2400" dirty="0" err="1" smtClean="0"/>
              <a:t>brinjal</a:t>
            </a:r>
            <a:r>
              <a:rPr lang="en-US" sz="2400" dirty="0" smtClean="0"/>
              <a:t> and tomato are prepared. </a:t>
            </a:r>
          </a:p>
          <a:p>
            <a:pPr marL="342900" indent="-342900" algn="just">
              <a:buAutoNum type="arabicParenR"/>
            </a:pPr>
            <a:r>
              <a:rPr lang="en-US" sz="2400" dirty="0" smtClean="0"/>
              <a:t>Flowers plants nurseries (Ornamental plant nurseries):- The seedlings of flowering plants like gerbera, carnation, petunia, salvia, rose, chrysanthemum, coleus, aster, dianthus are developed in this nurseries. </a:t>
            </a:r>
          </a:p>
          <a:p>
            <a:pPr marL="342900" indent="-342900" algn="just">
              <a:buAutoNum type="arabicParenR"/>
            </a:pPr>
            <a:r>
              <a:rPr lang="en-US" sz="2400" dirty="0" smtClean="0"/>
              <a:t>Forest nurseries: - The seedlings of plants useful for forestation like pine, oak, teak, eucalyptus, casuarinas are prepared and sold. </a:t>
            </a:r>
          </a:p>
          <a:p>
            <a:pPr marL="342900" indent="-342900" algn="just">
              <a:buAutoNum type="arabicParenR"/>
            </a:pPr>
            <a:r>
              <a:rPr lang="en-US" sz="2400" dirty="0" smtClean="0"/>
              <a:t> Miscellaneous nurseries: - In such type of nurseries plants with great economic value, rare and medicinal, herbal plants are propagated. In this nursery plants like geranium, rose, calendula, and marigold are propagated. Planning of nursery One has to decide which type of nursery is to be started. At the same time the durations and type of plants propagated should be finalized. </a:t>
            </a:r>
          </a:p>
          <a:p>
            <a:pPr marL="342900" indent="-342900"/>
            <a:endParaRPr lang="en-US" dirty="0" smtClean="0"/>
          </a:p>
        </p:txBody>
      </p:sp>
      <p:sp>
        <p:nvSpPr>
          <p:cNvPr id="3" name="Rectangle 2"/>
          <p:cNvSpPr/>
          <p:nvPr/>
        </p:nvSpPr>
        <p:spPr>
          <a:xfrm>
            <a:off x="0" y="0"/>
            <a:ext cx="9144000" cy="830997"/>
          </a:xfrm>
          <a:prstGeom prst="rect">
            <a:avLst/>
          </a:prstGeom>
        </p:spPr>
        <p:txBody>
          <a:bodyPr wrap="square">
            <a:spAutoFit/>
          </a:bodyPr>
          <a:lstStyle/>
          <a:p>
            <a:r>
              <a:rPr lang="en-US" sz="2400" dirty="0" smtClean="0"/>
              <a:t>2. According to type of plants produced, nurseries are classified into following types: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7162800" cy="584775"/>
          </a:xfrm>
          <a:prstGeom prst="rect">
            <a:avLst/>
          </a:prstGeom>
        </p:spPr>
        <p:txBody>
          <a:bodyPr wrap="square">
            <a:spAutoFit/>
          </a:bodyPr>
          <a:lstStyle/>
          <a:p>
            <a:r>
              <a:rPr lang="en-US" sz="3200" dirty="0" smtClean="0"/>
              <a:t> 3. According to type of plants produced</a:t>
            </a:r>
            <a:endParaRPr lang="en-US" sz="3200" dirty="0"/>
          </a:p>
        </p:txBody>
      </p:sp>
      <p:sp>
        <p:nvSpPr>
          <p:cNvPr id="3" name="TextBox 2"/>
          <p:cNvSpPr txBox="1"/>
          <p:nvPr/>
        </p:nvSpPr>
        <p:spPr>
          <a:xfrm>
            <a:off x="533400" y="1219200"/>
            <a:ext cx="7620000" cy="1200329"/>
          </a:xfrm>
          <a:prstGeom prst="rect">
            <a:avLst/>
          </a:prstGeom>
          <a:noFill/>
        </p:spPr>
        <p:txBody>
          <a:bodyPr wrap="square" rtlCol="0">
            <a:spAutoFit/>
          </a:bodyPr>
          <a:lstStyle/>
          <a:p>
            <a:pPr marL="342900" indent="-342900">
              <a:buAutoNum type="arabicPeriod"/>
            </a:pPr>
            <a:r>
              <a:rPr lang="en-US" dirty="0" smtClean="0"/>
              <a:t>Retail nurseries</a:t>
            </a:r>
          </a:p>
          <a:p>
            <a:pPr marL="342900" indent="-342900">
              <a:buAutoNum type="arabicPeriod" startAt="2"/>
            </a:pPr>
            <a:r>
              <a:rPr lang="en-US" dirty="0" smtClean="0"/>
              <a:t>Wholesale nurseries</a:t>
            </a:r>
          </a:p>
          <a:p>
            <a:pPr marL="342900" indent="-342900">
              <a:buAutoNum type="arabicPeriod" startAt="2"/>
            </a:pPr>
            <a:r>
              <a:rPr lang="en-US" dirty="0" smtClean="0"/>
              <a:t>Private nurseries</a:t>
            </a:r>
          </a:p>
          <a:p>
            <a:pPr marL="342900" indent="-342900">
              <a:buAutoNum type="arabicPeriod" startAt="2"/>
            </a:pPr>
            <a:r>
              <a:rPr lang="en-US" dirty="0" smtClean="0"/>
              <a:t>Mail order nurseries </a:t>
            </a:r>
            <a:endParaRPr lang="en-US" dirty="0"/>
          </a:p>
        </p:txBody>
      </p:sp>
      <p:sp>
        <p:nvSpPr>
          <p:cNvPr id="5" name="TextBox 4"/>
          <p:cNvSpPr txBox="1"/>
          <p:nvPr/>
        </p:nvSpPr>
        <p:spPr>
          <a:xfrm>
            <a:off x="0" y="2514600"/>
            <a:ext cx="9144000" cy="984885"/>
          </a:xfrm>
          <a:prstGeom prst="rect">
            <a:avLst/>
          </a:prstGeom>
          <a:noFill/>
        </p:spPr>
        <p:txBody>
          <a:bodyPr wrap="square" rtlCol="0">
            <a:spAutoFit/>
          </a:bodyPr>
          <a:lstStyle/>
          <a:p>
            <a:r>
              <a:rPr lang="en-US" sz="2000" b="1" dirty="0" smtClean="0"/>
              <a:t>1. Retail nurseries  raise plants for sale to the general public. These places are small, locally owned nurseries that sell seasonal, annual or ornamental trees.</a:t>
            </a:r>
            <a:endParaRPr lang="en-US" b="1" dirty="0" smtClean="0"/>
          </a:p>
          <a:p>
            <a:endParaRPr lang="en-US" dirty="0"/>
          </a:p>
        </p:txBody>
      </p:sp>
      <p:sp>
        <p:nvSpPr>
          <p:cNvPr id="6" name="TextBox 5"/>
          <p:cNvSpPr txBox="1"/>
          <p:nvPr/>
        </p:nvSpPr>
        <p:spPr>
          <a:xfrm>
            <a:off x="0" y="3505200"/>
            <a:ext cx="9144000" cy="984885"/>
          </a:xfrm>
          <a:prstGeom prst="rect">
            <a:avLst/>
          </a:prstGeom>
          <a:noFill/>
        </p:spPr>
        <p:txBody>
          <a:bodyPr wrap="square" rtlCol="0">
            <a:spAutoFit/>
          </a:bodyPr>
          <a:lstStyle/>
          <a:p>
            <a:r>
              <a:rPr lang="en-US" b="1" dirty="0" smtClean="0"/>
              <a:t>2. </a:t>
            </a:r>
            <a:r>
              <a:rPr lang="en-US" sz="2000" b="1" dirty="0" smtClean="0"/>
              <a:t>Wholesale nurseries usually grow plants in bulk for the purpose of selling to large extent to the clients.</a:t>
            </a:r>
            <a:endParaRPr lang="en-US" b="1" dirty="0" smtClean="0"/>
          </a:p>
          <a:p>
            <a:endParaRPr lang="en-US" dirty="0"/>
          </a:p>
        </p:txBody>
      </p:sp>
      <p:sp>
        <p:nvSpPr>
          <p:cNvPr id="7" name="TextBox 6"/>
          <p:cNvSpPr txBox="1"/>
          <p:nvPr/>
        </p:nvSpPr>
        <p:spPr>
          <a:xfrm>
            <a:off x="0" y="4343400"/>
            <a:ext cx="8001000" cy="677108"/>
          </a:xfrm>
          <a:prstGeom prst="rect">
            <a:avLst/>
          </a:prstGeom>
          <a:noFill/>
        </p:spPr>
        <p:txBody>
          <a:bodyPr wrap="square" rtlCol="0">
            <a:spAutoFit/>
          </a:bodyPr>
          <a:lstStyle/>
          <a:p>
            <a:r>
              <a:rPr lang="en-US" sz="2000" b="1" dirty="0" smtClean="0"/>
              <a:t>3. Private nurseries grow plants exclusively for a single client</a:t>
            </a:r>
          </a:p>
          <a:p>
            <a:endParaRPr lang="en-US" dirty="0"/>
          </a:p>
        </p:txBody>
      </p:sp>
      <p:sp>
        <p:nvSpPr>
          <p:cNvPr id="8" name="TextBox 7"/>
          <p:cNvSpPr txBox="1"/>
          <p:nvPr/>
        </p:nvSpPr>
        <p:spPr>
          <a:xfrm>
            <a:off x="0" y="5029200"/>
            <a:ext cx="8610600" cy="984885"/>
          </a:xfrm>
          <a:prstGeom prst="rect">
            <a:avLst/>
          </a:prstGeom>
          <a:noFill/>
        </p:spPr>
        <p:txBody>
          <a:bodyPr wrap="square" rtlCol="0">
            <a:spAutoFit/>
          </a:bodyPr>
          <a:lstStyle/>
          <a:p>
            <a:r>
              <a:rPr lang="en-US" sz="2000" b="1" dirty="0" smtClean="0"/>
              <a:t>4. Mail order nurseries: Privately owned, retail and wholesale businesses may all be involved in mail </a:t>
            </a:r>
            <a:r>
              <a:rPr lang="en-US" sz="2000" b="1" smtClean="0"/>
              <a:t>order businesses. </a:t>
            </a:r>
            <a:endParaRPr lang="en-US" sz="2000" b="1"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0"/>
            <a:ext cx="60198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Physical resource for nurseries </a:t>
            </a:r>
            <a:endParaRPr lang="en-US" sz="3200" b="1" dirty="0">
              <a:latin typeface="Times New Roman" pitchFamily="18" charset="0"/>
              <a:cs typeface="Times New Roman" pitchFamily="18" charset="0"/>
            </a:endParaRPr>
          </a:p>
        </p:txBody>
      </p:sp>
      <p:sp>
        <p:nvSpPr>
          <p:cNvPr id="3" name="TextBox 2"/>
          <p:cNvSpPr txBox="1"/>
          <p:nvPr/>
        </p:nvSpPr>
        <p:spPr>
          <a:xfrm>
            <a:off x="0" y="685800"/>
            <a:ext cx="9144000" cy="6186309"/>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Nursery like any other enterprise requires certain resources. The criteria for selection of products also depend on these resources.</a:t>
            </a:r>
          </a:p>
          <a:p>
            <a:r>
              <a:rPr lang="en-US" sz="3200" dirty="0" smtClean="0">
                <a:latin typeface="Times New Roman" pitchFamily="18" charset="0"/>
                <a:cs typeface="Times New Roman" pitchFamily="18" charset="0"/>
              </a:rPr>
              <a:t>Some of these physical resources are given below.</a:t>
            </a:r>
          </a:p>
          <a:p>
            <a:endParaRPr lang="en-US" sz="3200" dirty="0" smtClean="0">
              <a:latin typeface="Times New Roman" pitchFamily="18" charset="0"/>
              <a:cs typeface="Times New Roman" pitchFamily="18" charset="0"/>
            </a:endParaRPr>
          </a:p>
          <a:p>
            <a:pPr marL="457200" indent="-457200" algn="just">
              <a:buAutoNum type="arabicPeriod"/>
            </a:pPr>
            <a:r>
              <a:rPr lang="en-US" sz="3200" b="1" dirty="0" smtClean="0">
                <a:latin typeface="Times New Roman" pitchFamily="18" charset="0"/>
                <a:cs typeface="Times New Roman" pitchFamily="18" charset="0"/>
              </a:rPr>
              <a:t>Land:</a:t>
            </a:r>
            <a:r>
              <a:rPr lang="en-US" sz="2800" dirty="0" smtClean="0">
                <a:latin typeface="Times New Roman" pitchFamily="18" charset="0"/>
                <a:cs typeface="Times New Roman" pitchFamily="18" charset="0"/>
              </a:rPr>
              <a:t> Land is the basic and fundamental physical resources for plant nursery. The area available must  be considered before planning the nursery and product. Soil should be well drained, porous and light to medium in texture. Soil pH should be 6.5-7.5</a:t>
            </a:r>
          </a:p>
          <a:p>
            <a:pPr marL="457200" indent="-457200"/>
            <a:endParaRPr lang="en-US" sz="2400"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2. </a:t>
            </a:r>
            <a:r>
              <a:rPr lang="en-US" sz="3200" b="1" dirty="0" smtClean="0">
                <a:latin typeface="Times New Roman" pitchFamily="18" charset="0"/>
                <a:cs typeface="Times New Roman" pitchFamily="18" charset="0"/>
              </a:rPr>
              <a:t>Irrigation Facilities:  </a:t>
            </a:r>
            <a:r>
              <a:rPr lang="en-US" sz="2800" dirty="0" smtClean="0">
                <a:latin typeface="Times New Roman" pitchFamily="18" charset="0"/>
                <a:cs typeface="Times New Roman" pitchFamily="18" charset="0"/>
              </a:rPr>
              <a:t>Required land with sufficient and assured supply of irrigation is the most important basic resource.</a:t>
            </a:r>
          </a:p>
          <a:p>
            <a:pPr algn="just"/>
            <a:r>
              <a:rPr lang="en-US" sz="2800" dirty="0" err="1" smtClean="0">
                <a:latin typeface="Times New Roman" pitchFamily="18" charset="0"/>
                <a:cs typeface="Times New Roman" pitchFamily="18" charset="0"/>
              </a:rPr>
              <a:t>Labour</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32530"/>
          </a:xfrm>
          <a:prstGeom prst="rect">
            <a:avLst/>
          </a:prstGeom>
        </p:spPr>
        <p:txBody>
          <a:bodyPr wrap="square">
            <a:spAutoFit/>
          </a:bodyPr>
          <a:lstStyle/>
          <a:p>
            <a:r>
              <a:rPr lang="en-US" sz="2800" b="1" dirty="0" smtClean="0">
                <a:latin typeface="Times New Roman" pitchFamily="18" charset="0"/>
                <a:cs typeface="Times New Roman" pitchFamily="18" charset="0"/>
              </a:rPr>
              <a:t> Selection of site </a:t>
            </a:r>
          </a:p>
          <a:p>
            <a:r>
              <a:rPr lang="en-US" sz="3200" dirty="0" smtClean="0"/>
              <a:t>Site is the basic requirement of a nursery. Site is a place upon which one can produce seedlings of plants. Qualities of a good site are: </a:t>
            </a:r>
          </a:p>
          <a:p>
            <a:endParaRPr lang="en-US" sz="3200" dirty="0" smtClean="0"/>
          </a:p>
          <a:p>
            <a:pPr marL="342900" indent="-342900">
              <a:buAutoNum type="arabicParenR"/>
            </a:pPr>
            <a:r>
              <a:rPr lang="en-US" sz="3200" dirty="0" smtClean="0"/>
              <a:t> Nearness of road </a:t>
            </a:r>
          </a:p>
          <a:p>
            <a:pPr marL="342900" indent="-342900">
              <a:buAutoNum type="arabicParenR"/>
            </a:pPr>
            <a:r>
              <a:rPr lang="en-US" sz="3200" dirty="0" smtClean="0"/>
              <a:t> Near a habitat </a:t>
            </a:r>
          </a:p>
          <a:p>
            <a:pPr marL="342900" indent="-342900">
              <a:buAutoNum type="arabicParenR"/>
            </a:pPr>
            <a:r>
              <a:rPr lang="en-US" sz="3200" dirty="0" smtClean="0"/>
              <a:t> Suitable climate </a:t>
            </a:r>
          </a:p>
          <a:p>
            <a:pPr marL="342900" indent="-342900">
              <a:buAutoNum type="arabicParenR"/>
            </a:pPr>
            <a:r>
              <a:rPr lang="en-US" sz="3200" dirty="0" smtClean="0"/>
              <a:t> Neither shady nor exposed area </a:t>
            </a:r>
          </a:p>
          <a:p>
            <a:pPr marL="342900" indent="-342900">
              <a:buAutoNum type="arabicParenR"/>
            </a:pPr>
            <a:r>
              <a:rPr lang="en-US" sz="3200" dirty="0" smtClean="0"/>
              <a:t> Sufficient sunlight </a:t>
            </a:r>
          </a:p>
          <a:p>
            <a:pPr marL="342900" indent="-342900"/>
            <a:r>
              <a:rPr lang="en-US" sz="3200" dirty="0" smtClean="0"/>
              <a:t>6) Good irrigation facilities </a:t>
            </a:r>
          </a:p>
          <a:p>
            <a:pPr marL="342900" indent="-342900"/>
            <a:r>
              <a:rPr lang="en-US" sz="3200" dirty="0" smtClean="0"/>
              <a:t>7) Good soil condition </a:t>
            </a:r>
          </a:p>
          <a:p>
            <a:pPr marL="342900" indent="-342900"/>
            <a:r>
              <a:rPr lang="en-US" sz="3200" dirty="0" smtClean="0"/>
              <a:t>8) Good transport facility</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DKG-SNOW\DSCN069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rot="20597356">
            <a:off x="2426565" y="2146966"/>
            <a:ext cx="4495800" cy="1107996"/>
          </a:xfrm>
          <a:prstGeom prst="rect">
            <a:avLst/>
          </a:prstGeom>
          <a:noFill/>
        </p:spPr>
        <p:txBody>
          <a:bodyPr wrap="square" rtlCol="0">
            <a:spAutoFit/>
          </a:bodyPr>
          <a:lstStyle/>
          <a:p>
            <a:r>
              <a:rPr lang="en-US" sz="6600" b="1" dirty="0" smtClean="0">
                <a:solidFill>
                  <a:srgbClr val="FF0000"/>
                </a:solidFill>
              </a:rPr>
              <a:t>THANK YOU</a:t>
            </a:r>
            <a:endParaRPr lang="en-US" sz="6600" b="1" dirty="0">
              <a:solidFill>
                <a:srgbClr val="FF0000"/>
              </a:solidFill>
            </a:endParaRPr>
          </a:p>
        </p:txBody>
      </p:sp>
      <p:sp>
        <p:nvSpPr>
          <p:cNvPr id="6" name="TextBox 5"/>
          <p:cNvSpPr txBox="1"/>
          <p:nvPr/>
        </p:nvSpPr>
        <p:spPr>
          <a:xfrm>
            <a:off x="1066800" y="5257800"/>
            <a:ext cx="6019800" cy="1384995"/>
          </a:xfrm>
          <a:prstGeom prst="rect">
            <a:avLst/>
          </a:prstGeom>
          <a:noFill/>
        </p:spPr>
        <p:txBody>
          <a:bodyPr wrap="square" rtlCol="0">
            <a:spAutoFit/>
          </a:bodyPr>
          <a:lstStyle/>
          <a:p>
            <a:r>
              <a:rPr lang="en-US" sz="2400" dirty="0" smtClean="0"/>
              <a:t>                               </a:t>
            </a:r>
            <a:r>
              <a:rPr lang="en-US" sz="2800" dirty="0" smtClean="0">
                <a:solidFill>
                  <a:srgbClr val="FFC000"/>
                </a:solidFill>
                <a:latin typeface="Times New Roman" pitchFamily="18" charset="0"/>
                <a:cs typeface="Times New Roman" pitchFamily="18" charset="0"/>
              </a:rPr>
              <a:t>Dr. ANWER SHAH</a:t>
            </a:r>
          </a:p>
          <a:p>
            <a:r>
              <a:rPr lang="en-US" sz="2800" dirty="0" smtClean="0">
                <a:solidFill>
                  <a:srgbClr val="FFC000"/>
                </a:solidFill>
                <a:latin typeface="Times New Roman" pitchFamily="18" charset="0"/>
                <a:cs typeface="Times New Roman" pitchFamily="18" charset="0"/>
              </a:rPr>
              <a:t>                      Department of Botany</a:t>
            </a:r>
          </a:p>
          <a:p>
            <a:r>
              <a:rPr lang="en-US" sz="2800" dirty="0" smtClean="0">
                <a:solidFill>
                  <a:srgbClr val="FFC000"/>
                </a:solidFill>
                <a:latin typeface="Times New Roman" pitchFamily="18" charset="0"/>
                <a:cs typeface="Times New Roman" pitchFamily="18" charset="0"/>
              </a:rPr>
              <a:t>                       P.G. College Rajouri</a:t>
            </a:r>
            <a:endParaRPr lang="en-US" sz="2800" dirty="0">
              <a:solidFill>
                <a:srgbClr val="FFC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Carrots-Growing-Rows-J029542.jpg"/>
          <p:cNvPicPr>
            <a:picLocks noChangeAspect="1" noChangeArrowheads="1"/>
          </p:cNvPicPr>
          <p:nvPr/>
        </p:nvPicPr>
        <p:blipFill>
          <a:blip r:embed="rId2"/>
          <a:srcRect/>
          <a:stretch>
            <a:fillRect/>
          </a:stretch>
        </p:blipFill>
        <p:spPr bwMode="auto">
          <a:xfrm>
            <a:off x="0" y="0"/>
            <a:ext cx="4881372" cy="3581400"/>
          </a:xfrm>
          <a:prstGeom prst="rect">
            <a:avLst/>
          </a:prstGeom>
          <a:noFill/>
        </p:spPr>
      </p:pic>
      <p:pic>
        <p:nvPicPr>
          <p:cNvPr id="1027" name="Picture 3" descr="C:\Users\HP\Desktop\hqdefault.jpg"/>
          <p:cNvPicPr>
            <a:picLocks noChangeAspect="1" noChangeArrowheads="1"/>
          </p:cNvPicPr>
          <p:nvPr/>
        </p:nvPicPr>
        <p:blipFill>
          <a:blip r:embed="rId3"/>
          <a:srcRect/>
          <a:stretch>
            <a:fillRect/>
          </a:stretch>
        </p:blipFill>
        <p:spPr bwMode="auto">
          <a:xfrm>
            <a:off x="4800600" y="0"/>
            <a:ext cx="4343400" cy="3581400"/>
          </a:xfrm>
          <a:prstGeom prst="rect">
            <a:avLst/>
          </a:prstGeom>
          <a:noFill/>
        </p:spPr>
      </p:pic>
      <p:pic>
        <p:nvPicPr>
          <p:cNvPr id="1028" name="Picture 4" descr="C:\Users\HP\Desktop\lam-jun2013-nursery.jpg"/>
          <p:cNvPicPr>
            <a:picLocks noChangeAspect="1" noChangeArrowheads="1"/>
          </p:cNvPicPr>
          <p:nvPr/>
        </p:nvPicPr>
        <p:blipFill>
          <a:blip r:embed="rId4"/>
          <a:srcRect/>
          <a:stretch>
            <a:fillRect/>
          </a:stretch>
        </p:blipFill>
        <p:spPr bwMode="auto">
          <a:xfrm>
            <a:off x="0" y="3352800"/>
            <a:ext cx="9144000" cy="3505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small-chrysanthemum-cuttings-modern-plant-nursery-29556178.jpg"/>
          <p:cNvPicPr>
            <a:picLocks noChangeAspect="1" noChangeArrowheads="1"/>
          </p:cNvPicPr>
          <p:nvPr/>
        </p:nvPicPr>
        <p:blipFill>
          <a:blip r:embed="rId2"/>
          <a:srcRect b="8889"/>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1024px-Cutchogue_-_Oregon_Road_-_Plant_Nursery.jpg"/>
          <p:cNvPicPr>
            <a:picLocks noChangeAspect="1" noChangeArrowheads="1"/>
          </p:cNvPicPr>
          <p:nvPr/>
        </p:nvPicPr>
        <p:blipFill>
          <a:blip r:embed="rId2"/>
          <a:srcRect/>
          <a:stretch>
            <a:fillRect/>
          </a:stretch>
        </p:blipFill>
        <p:spPr bwMode="auto">
          <a:xfrm>
            <a:off x="0" y="116086"/>
            <a:ext cx="9144000" cy="662582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76200"/>
            <a:ext cx="60960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LOCAL CONCEPT OF NURSERIES</a:t>
            </a:r>
            <a:endParaRPr lang="en-US" sz="2800" b="1" dirty="0">
              <a:latin typeface="Times New Roman" pitchFamily="18" charset="0"/>
              <a:cs typeface="Times New Roman" pitchFamily="18" charset="0"/>
            </a:endParaRPr>
          </a:p>
        </p:txBody>
      </p:sp>
      <p:sp>
        <p:nvSpPr>
          <p:cNvPr id="3" name="TextBox 2"/>
          <p:cNvSpPr txBox="1"/>
          <p:nvPr/>
        </p:nvSpPr>
        <p:spPr>
          <a:xfrm>
            <a:off x="762000" y="1295400"/>
            <a:ext cx="7543800" cy="2492990"/>
          </a:xfrm>
          <a:prstGeom prst="rect">
            <a:avLst/>
          </a:prstGeom>
          <a:noFill/>
        </p:spPr>
        <p:txBody>
          <a:bodyPr wrap="square" rtlCol="0">
            <a:spAutoFit/>
          </a:bodyPr>
          <a:lstStyle/>
          <a:p>
            <a:r>
              <a:rPr lang="en-US" sz="4400" dirty="0" err="1" smtClean="0">
                <a:solidFill>
                  <a:srgbClr val="FF0000"/>
                </a:solidFill>
                <a:latin typeface="Times New Roman" pitchFamily="18" charset="0"/>
                <a:cs typeface="Times New Roman" pitchFamily="18" charset="0"/>
              </a:rPr>
              <a:t>Bithal</a:t>
            </a:r>
            <a:r>
              <a:rPr lang="en-US" sz="4400" dirty="0" smtClean="0">
                <a:latin typeface="Times New Roman" pitchFamily="18" charset="0"/>
                <a:cs typeface="Times New Roman" pitchFamily="18" charset="0"/>
              </a:rPr>
              <a:t> or </a:t>
            </a:r>
            <a:r>
              <a:rPr lang="en-US" sz="4400" dirty="0" err="1" smtClean="0">
                <a:solidFill>
                  <a:srgbClr val="0070C0"/>
                </a:solidFill>
                <a:latin typeface="Times New Roman" pitchFamily="18" charset="0"/>
                <a:cs typeface="Times New Roman" pitchFamily="18" charset="0"/>
              </a:rPr>
              <a:t>Paniali</a:t>
            </a:r>
            <a:r>
              <a:rPr lang="en-US" sz="3200" dirty="0" smtClean="0">
                <a:latin typeface="Times New Roman" pitchFamily="18" charset="0"/>
                <a:cs typeface="Times New Roman" pitchFamily="18" charset="0"/>
              </a:rPr>
              <a:t>(y)....Wet bed Paddy crop nursery</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Dahri</a:t>
            </a:r>
            <a:r>
              <a:rPr lang="en-US" sz="3200" b="1" dirty="0" smtClean="0">
                <a:latin typeface="Times New Roman" pitchFamily="18" charset="0"/>
                <a:cs typeface="Times New Roman" pitchFamily="18" charset="0"/>
              </a:rPr>
              <a:t>……Dry bed Paddy crop nursery</a:t>
            </a:r>
            <a:endParaRPr lang="en-US" sz="3200" b="1" dirty="0">
              <a:latin typeface="Times New Roman" pitchFamily="18" charset="0"/>
              <a:cs typeface="Times New Roman" pitchFamily="18" charset="0"/>
            </a:endParaRPr>
          </a:p>
        </p:txBody>
      </p:sp>
      <p:sp>
        <p:nvSpPr>
          <p:cNvPr id="5" name="TextBox 4"/>
          <p:cNvSpPr txBox="1"/>
          <p:nvPr/>
        </p:nvSpPr>
        <p:spPr>
          <a:xfrm>
            <a:off x="762000" y="4419600"/>
            <a:ext cx="7543800" cy="646331"/>
          </a:xfrm>
          <a:prstGeom prst="rect">
            <a:avLst/>
          </a:prstGeom>
          <a:noFill/>
        </p:spPr>
        <p:txBody>
          <a:bodyPr wrap="square" rtlCol="0">
            <a:spAutoFit/>
          </a:bodyPr>
          <a:lstStyle/>
          <a:p>
            <a:r>
              <a:rPr lang="en-US" sz="3600" b="1" dirty="0" err="1" smtClean="0"/>
              <a:t>Thal</a:t>
            </a:r>
            <a:r>
              <a:rPr lang="en-US" sz="3600" b="1" dirty="0" smtClean="0"/>
              <a:t>/</a:t>
            </a:r>
            <a:r>
              <a:rPr lang="en-US" sz="3600" b="1" dirty="0" err="1" smtClean="0"/>
              <a:t>Paneri</a:t>
            </a:r>
            <a:r>
              <a:rPr lang="en-US" sz="3600" b="1" dirty="0" smtClean="0"/>
              <a:t>……….</a:t>
            </a:r>
            <a:r>
              <a:rPr lang="en-US" sz="3600" b="1" dirty="0" err="1" smtClean="0"/>
              <a:t>Chilli</a:t>
            </a:r>
            <a:r>
              <a:rPr lang="en-US" sz="3600" b="1" dirty="0" smtClean="0"/>
              <a:t> bed</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56357"/>
            <a:ext cx="9144000" cy="6001643"/>
          </a:xfrm>
          <a:prstGeom prst="rect">
            <a:avLst/>
          </a:prstGeom>
        </p:spPr>
        <p:txBody>
          <a:bodyPr wrap="square">
            <a:spAutoFit/>
          </a:bodyPr>
          <a:lstStyle/>
          <a:p>
            <a:r>
              <a:rPr lang="en-US" sz="3200" dirty="0" smtClean="0"/>
              <a:t>This is widely used in areas where water is abundant. The seed bed is usually prepared 25 to 35 days before trans­planting. Steps involved in raising wet bed seedlings are as follows</a:t>
            </a:r>
          </a:p>
          <a:p>
            <a:r>
              <a:rPr lang="en-US" sz="3200" dirty="0" smtClean="0"/>
              <a:t>Land where both irrigation and drainage can be controlled should be selected for seed bed. The land should be fertile and free of excess salts or other soil problems.</a:t>
            </a:r>
          </a:p>
          <a:p>
            <a:r>
              <a:rPr lang="en-US" sz="3200" dirty="0" smtClean="0"/>
              <a:t>The seed bed area is ploughed twice either in dry or wet conditions and then puddle by giving two or three more </a:t>
            </a:r>
            <a:r>
              <a:rPr lang="en-US" sz="3200" dirty="0" err="1" smtClean="0"/>
              <a:t>ploughings</a:t>
            </a:r>
            <a:r>
              <a:rPr lang="en-US" sz="3200" dirty="0" smtClean="0"/>
              <a:t>. After 10 days, the field is again ploughed twice and leveled.</a:t>
            </a:r>
            <a:endParaRPr lang="en-US" sz="3200" dirty="0"/>
          </a:p>
        </p:txBody>
      </p:sp>
      <p:sp>
        <p:nvSpPr>
          <p:cNvPr id="3" name="TextBox 2"/>
          <p:cNvSpPr txBox="1"/>
          <p:nvPr/>
        </p:nvSpPr>
        <p:spPr>
          <a:xfrm>
            <a:off x="3200400" y="0"/>
            <a:ext cx="2590800" cy="584775"/>
          </a:xfrm>
          <a:prstGeom prst="rect">
            <a:avLst/>
          </a:prstGeom>
          <a:noFill/>
        </p:spPr>
        <p:txBody>
          <a:bodyPr wrap="square" rtlCol="0">
            <a:spAutoFit/>
          </a:bodyPr>
          <a:lstStyle/>
          <a:p>
            <a:r>
              <a:rPr lang="en-US" sz="3200" dirty="0" smtClean="0"/>
              <a:t>Wet nursery</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3_10.bmp"/>
          <p:cNvPicPr>
            <a:picLocks noChangeAspect="1" noChangeArrowheads="1"/>
          </p:cNvPicPr>
          <p:nvPr/>
        </p:nvPicPr>
        <p:blipFill>
          <a:blip r:embed="rId2"/>
          <a:srcRect/>
          <a:stretch>
            <a:fillRect/>
          </a:stretch>
        </p:blipFill>
        <p:spPr bwMode="auto">
          <a:xfrm>
            <a:off x="0" y="0"/>
            <a:ext cx="9144000" cy="3429000"/>
          </a:xfrm>
          <a:prstGeom prst="rect">
            <a:avLst/>
          </a:prstGeom>
          <a:noFill/>
        </p:spPr>
      </p:pic>
      <p:pic>
        <p:nvPicPr>
          <p:cNvPr id="4100" name="Picture 4" descr="C:\Users\HP\Desktop\A 175 Dr, R .M ,Kumar_0.JPG"/>
          <p:cNvPicPr>
            <a:picLocks noChangeAspect="1" noChangeArrowheads="1"/>
          </p:cNvPicPr>
          <p:nvPr/>
        </p:nvPicPr>
        <p:blipFill>
          <a:blip r:embed="rId3"/>
          <a:srcRect/>
          <a:stretch>
            <a:fillRect/>
          </a:stretch>
        </p:blipFill>
        <p:spPr bwMode="auto">
          <a:xfrm>
            <a:off x="0" y="2895600"/>
            <a:ext cx="9144000" cy="3962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Desktop\hqdefault (1).jpg"/>
          <p:cNvPicPr>
            <a:picLocks noChangeAspect="1" noChangeArrowheads="1"/>
          </p:cNvPicPr>
          <p:nvPr/>
        </p:nvPicPr>
        <p:blipFill>
          <a:blip r:embed="rId2"/>
          <a:srcRect t="13274" r="7595" b="14159"/>
          <a:stretch>
            <a:fillRect/>
          </a:stretch>
        </p:blipFill>
        <p:spPr bwMode="auto">
          <a:xfrm>
            <a:off x="0" y="0"/>
            <a:ext cx="9144000" cy="4038600"/>
          </a:xfrm>
          <a:prstGeom prst="rect">
            <a:avLst/>
          </a:prstGeom>
          <a:noFill/>
        </p:spPr>
      </p:pic>
      <p:pic>
        <p:nvPicPr>
          <p:cNvPr id="5123" name="Picture 3" descr="C:\Users\HP\Desktop\Green-Chilli.jpg"/>
          <p:cNvPicPr>
            <a:picLocks noChangeAspect="1" noChangeArrowheads="1"/>
          </p:cNvPicPr>
          <p:nvPr/>
        </p:nvPicPr>
        <p:blipFill>
          <a:blip r:embed="rId3" cstate="print"/>
          <a:srcRect/>
          <a:stretch>
            <a:fillRect/>
          </a:stretch>
        </p:blipFill>
        <p:spPr bwMode="auto">
          <a:xfrm>
            <a:off x="2209800" y="3962400"/>
            <a:ext cx="5105400" cy="2895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400"/>
            <a:ext cx="9144000" cy="5170646"/>
          </a:xfrm>
          <a:prstGeom prst="rect">
            <a:avLst/>
          </a:prstGeom>
        </p:spPr>
        <p:txBody>
          <a:bodyPr wrap="square">
            <a:spAutoFit/>
          </a:bodyPr>
          <a:lstStyle/>
          <a:p>
            <a:r>
              <a:rPr lang="en-US" sz="2400" dirty="0" smtClean="0"/>
              <a:t>1. According to time duration nurseries are classified in two types: </a:t>
            </a:r>
          </a:p>
          <a:p>
            <a:endParaRPr lang="en-US" dirty="0" smtClean="0"/>
          </a:p>
          <a:p>
            <a:pPr marL="342900" indent="-342900" algn="just">
              <a:buAutoNum type="arabicParenR"/>
            </a:pPr>
            <a:r>
              <a:rPr lang="en-US" sz="2400" dirty="0" smtClean="0"/>
              <a:t>Temporary nursery – This type of nursery is developed only to fulfill the requirement of the season or a targeted project. The nurseries for production of seedlings of transplanted vegetables and flower crops are of temporary nature. Like wise temporary arrangement for growing forest seedlings for planting in particular area can also be done in temporary nursery. </a:t>
            </a:r>
          </a:p>
          <a:p>
            <a:pPr marL="342900" indent="-342900" algn="just"/>
            <a:endParaRPr lang="en-US" sz="2400" dirty="0" smtClean="0"/>
          </a:p>
          <a:p>
            <a:pPr marL="342900" indent="-342900" algn="just">
              <a:buAutoNum type="arabicParenR"/>
            </a:pPr>
            <a:r>
              <a:rPr lang="en-US" sz="2400" dirty="0" smtClean="0"/>
              <a:t>Permanent nursery – This type of the nursery is placed permanently so as to produce plants continuously. These nurseries have all the permanent features. The permanent nursery has permanent mother plants. The work goes on continuously all the year round in this nursery.</a:t>
            </a:r>
            <a:endParaRPr lang="en-US" sz="2400" dirty="0"/>
          </a:p>
        </p:txBody>
      </p:sp>
      <p:sp>
        <p:nvSpPr>
          <p:cNvPr id="3" name="Rectangle 2"/>
          <p:cNvSpPr/>
          <p:nvPr/>
        </p:nvSpPr>
        <p:spPr>
          <a:xfrm>
            <a:off x="2743200" y="0"/>
            <a:ext cx="3539752" cy="584775"/>
          </a:xfrm>
          <a:prstGeom prst="rect">
            <a:avLst/>
          </a:prstGeom>
        </p:spPr>
        <p:txBody>
          <a:bodyPr wrap="none">
            <a:spAutoFit/>
          </a:bodyPr>
          <a:lstStyle/>
          <a:p>
            <a:r>
              <a:rPr lang="en-US" sz="3200" dirty="0" smtClean="0"/>
              <a:t>Types of Nurseries –</a:t>
            </a:r>
          </a:p>
        </p:txBody>
      </p:sp>
      <p:sp>
        <p:nvSpPr>
          <p:cNvPr id="4" name="Rectangle 3"/>
          <p:cNvSpPr/>
          <p:nvPr/>
        </p:nvSpPr>
        <p:spPr>
          <a:xfrm>
            <a:off x="1752600" y="685800"/>
            <a:ext cx="5637377" cy="461665"/>
          </a:xfrm>
          <a:prstGeom prst="rect">
            <a:avLst/>
          </a:prstGeom>
        </p:spPr>
        <p:txBody>
          <a:bodyPr wrap="none">
            <a:spAutoFit/>
          </a:bodyPr>
          <a:lstStyle/>
          <a:p>
            <a:r>
              <a:rPr lang="en-US" sz="2400" dirty="0" smtClean="0"/>
              <a:t>Nurseries are categorized in different ways.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770</Words>
  <Application>Microsoft Office PowerPoint</Application>
  <PresentationFormat>On-screen Show (4:3)</PresentationFormat>
  <Paragraphs>62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38</cp:revision>
  <dcterms:created xsi:type="dcterms:W3CDTF">2017-10-10T04:57:03Z</dcterms:created>
  <dcterms:modified xsi:type="dcterms:W3CDTF">2019-05-14T04:24:00Z</dcterms:modified>
</cp:coreProperties>
</file>